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0"/>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732" r:id="rId20"/>
    <p:sldId id="735" r:id="rId21"/>
    <p:sldId id="733" r:id="rId22"/>
    <p:sldId id="274" r:id="rId23"/>
    <p:sldId id="275" r:id="rId24"/>
    <p:sldId id="276" r:id="rId25"/>
    <p:sldId id="734" r:id="rId26"/>
    <p:sldId id="378" r:id="rId27"/>
    <p:sldId id="708" r:id="rId28"/>
    <p:sldId id="684" r:id="rId29"/>
    <p:sldId id="686" r:id="rId30"/>
    <p:sldId id="688" r:id="rId31"/>
    <p:sldId id="707" r:id="rId32"/>
    <p:sldId id="709" r:id="rId33"/>
    <p:sldId id="685" r:id="rId34"/>
    <p:sldId id="683" r:id="rId35"/>
    <p:sldId id="680" r:id="rId36"/>
    <p:sldId id="717" r:id="rId37"/>
    <p:sldId id="711" r:id="rId38"/>
    <p:sldId id="712" r:id="rId39"/>
    <p:sldId id="713" r:id="rId40"/>
    <p:sldId id="714" r:id="rId41"/>
    <p:sldId id="715" r:id="rId42"/>
    <p:sldId id="716" r:id="rId43"/>
    <p:sldId id="377" r:id="rId44"/>
    <p:sldId id="283" r:id="rId45"/>
    <p:sldId id="689" r:id="rId46"/>
    <p:sldId id="710" r:id="rId47"/>
    <p:sldId id="687" r:id="rId48"/>
    <p:sldId id="694" r:id="rId49"/>
    <p:sldId id="696" r:id="rId50"/>
    <p:sldId id="718" r:id="rId51"/>
    <p:sldId id="719" r:id="rId52"/>
    <p:sldId id="727" r:id="rId53"/>
    <p:sldId id="723" r:id="rId54"/>
    <p:sldId id="724" r:id="rId55"/>
    <p:sldId id="725" r:id="rId56"/>
    <p:sldId id="728" r:id="rId57"/>
    <p:sldId id="726" r:id="rId58"/>
    <p:sldId id="380" r:id="rId59"/>
    <p:sldId id="280" r:id="rId60"/>
    <p:sldId id="360" r:id="rId61"/>
    <p:sldId id="369" r:id="rId62"/>
    <p:sldId id="370" r:id="rId63"/>
    <p:sldId id="266" r:id="rId64"/>
    <p:sldId id="278" r:id="rId65"/>
    <p:sldId id="277" r:id="rId66"/>
    <p:sldId id="294" r:id="rId67"/>
    <p:sldId id="298" r:id="rId68"/>
    <p:sldId id="299" r:id="rId69"/>
    <p:sldId id="300" r:id="rId70"/>
    <p:sldId id="297" r:id="rId71"/>
    <p:sldId id="301" r:id="rId72"/>
    <p:sldId id="352" r:id="rId73"/>
    <p:sldId id="353" r:id="rId74"/>
    <p:sldId id="354" r:id="rId75"/>
    <p:sldId id="358" r:id="rId76"/>
    <p:sldId id="295" r:id="rId77"/>
    <p:sldId id="302" r:id="rId78"/>
    <p:sldId id="303" r:id="rId79"/>
    <p:sldId id="304" r:id="rId80"/>
    <p:sldId id="305" r:id="rId81"/>
    <p:sldId id="355" r:id="rId82"/>
    <p:sldId id="306" r:id="rId83"/>
    <p:sldId id="307" r:id="rId84"/>
    <p:sldId id="357" r:id="rId85"/>
    <p:sldId id="356" r:id="rId86"/>
    <p:sldId id="348" r:id="rId87"/>
    <p:sldId id="349" r:id="rId88"/>
    <p:sldId id="350" r:id="rId89"/>
    <p:sldId id="309" r:id="rId90"/>
    <p:sldId id="310" r:id="rId91"/>
    <p:sldId id="312" r:id="rId92"/>
    <p:sldId id="311" r:id="rId93"/>
    <p:sldId id="313" r:id="rId94"/>
    <p:sldId id="314" r:id="rId95"/>
    <p:sldId id="315" r:id="rId96"/>
    <p:sldId id="351" r:id="rId97"/>
    <p:sldId id="379" r:id="rId98"/>
    <p:sldId id="316" r:id="rId99"/>
    <p:sldId id="317" r:id="rId100"/>
    <p:sldId id="319" r:id="rId101"/>
    <p:sldId id="320" r:id="rId102"/>
    <p:sldId id="321" r:id="rId103"/>
    <p:sldId id="322" r:id="rId104"/>
    <p:sldId id="323" r:id="rId105"/>
    <p:sldId id="324" r:id="rId106"/>
    <p:sldId id="326" r:id="rId107"/>
    <p:sldId id="327" r:id="rId108"/>
    <p:sldId id="328" r:id="rId109"/>
    <p:sldId id="288" r:id="rId110"/>
    <p:sldId id="330" r:id="rId111"/>
    <p:sldId id="331" r:id="rId112"/>
    <p:sldId id="332" r:id="rId113"/>
    <p:sldId id="333" r:id="rId114"/>
    <p:sldId id="338" r:id="rId115"/>
    <p:sldId id="334" r:id="rId116"/>
    <p:sldId id="335" r:id="rId117"/>
    <p:sldId id="336" r:id="rId118"/>
    <p:sldId id="337" r:id="rId119"/>
    <p:sldId id="339" r:id="rId120"/>
    <p:sldId id="340" r:id="rId121"/>
    <p:sldId id="290" r:id="rId122"/>
    <p:sldId id="341" r:id="rId123"/>
    <p:sldId id="362" r:id="rId124"/>
    <p:sldId id="363" r:id="rId125"/>
    <p:sldId id="291" r:id="rId126"/>
    <p:sldId id="342" r:id="rId127"/>
    <p:sldId id="347" r:id="rId128"/>
    <p:sldId id="34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7203" autoAdjust="0"/>
  </p:normalViewPr>
  <p:slideViewPr>
    <p:cSldViewPr snapToGrid="0">
      <p:cViewPr varScale="1">
        <p:scale>
          <a:sx n="84" d="100"/>
          <a:sy n="84" d="100"/>
        </p:scale>
        <p:origin x="1518" y="90"/>
      </p:cViewPr>
      <p:guideLst/>
    </p:cSldViewPr>
  </p:slideViewPr>
  <p:outlineViewPr>
    <p:cViewPr>
      <p:scale>
        <a:sx n="33" d="100"/>
        <a:sy n="33" d="100"/>
      </p:scale>
      <p:origin x="0" y="-3011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108</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109</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110</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111</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112</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113</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114</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115</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116</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117</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118</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119</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120</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121</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122</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123</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124</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125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126</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institutional characteristics survey to get information about the institutions. Then I pulled admissions and test scores, fall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begin with data exploration, which is an important first step in any data project. In this step, we will explore our data to understand the data types, variables, and general shape of the data we have. We will be going into R to do some data exploration using the explore package. </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377918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81294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60866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will complete some data analysis in R. We will learn how to compute summary statistics, manipulate data, and about tidy data. Now that we understand some basic characteristics about our data from the data exploration step, we can begin to do some </a:t>
            </a:r>
            <a:r>
              <a:rPr lang="en-US"/>
              <a:t>initial analysis. </a:t>
            </a:r>
            <a:r>
              <a:rPr lang="en-US" dirty="0"/>
              <a:t>Let’s go back to R Studio. </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720519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84429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28</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29</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33</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39</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41</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47</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54</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55</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56</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57</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86</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91</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92</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93</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94</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95</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96</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97</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allows us to create automated workflows that are reproducible and open source. This means that we can use the same code for different data sources and easily share our code with colleagues, which supports collaboration and validation of our work. For data visualization in R, we can use the grammar of graphics, which breaks the process of creating a graph into different elements, making it easy to adjust formatting and reproduce our visualizations with different data sets. </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98</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99</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100</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101</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102</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103</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104</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105</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106</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107</a:t>
            </a:fld>
            <a:endParaRPr lang="en-US"/>
          </a:p>
        </p:txBody>
      </p:sp>
    </p:spTree>
    <p:extLst>
      <p:ext uri="{BB962C8B-B14F-4D97-AF65-F5344CB8AC3E}">
        <p14:creationId xmlns:p14="http://schemas.microsoft.com/office/powerpoint/2010/main" val="537574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4/6/2022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4/6/2022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Institutional Characteristics</a:t>
            </a:r>
          </a:p>
          <a:p>
            <a:pPr lvl="1"/>
            <a:r>
              <a:rPr lang="en-US" dirty="0"/>
              <a:t>Admissions and Test Scores</a:t>
            </a:r>
          </a:p>
          <a:p>
            <a:pPr lvl="1"/>
            <a:r>
              <a:rPr lang="en-US" dirty="0"/>
              <a:t>Fall 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r>
              <a:rPr lang="en-US" sz="3600" dirty="0"/>
              <a:t>Data Exploration</a:t>
            </a:r>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Exploration – Your Turn</a:t>
            </a:r>
          </a:p>
        </p:txBody>
      </p:sp>
    </p:spTree>
    <p:extLst>
      <p:ext uri="{BB962C8B-B14F-4D97-AF65-F5344CB8AC3E}">
        <p14:creationId xmlns:p14="http://schemas.microsoft.com/office/powerpoint/2010/main" val="407931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95001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02CAD-C0B4-44D5-9D74-926101B047B1}"/>
              </a:ext>
            </a:extLst>
          </p:cNvPr>
          <p:cNvSpPr>
            <a:spLocks noGrp="1"/>
          </p:cNvSpPr>
          <p:nvPr>
            <p:ph type="title"/>
          </p:nvPr>
        </p:nvSpPr>
        <p:spPr/>
        <p:txBody>
          <a:bodyPr>
            <a:normAutofit/>
          </a:bodyPr>
          <a:lstStyle/>
          <a:p>
            <a:r>
              <a:rPr lang="en-US" sz="3600" dirty="0"/>
              <a:t>Data Analysis</a:t>
            </a:r>
          </a:p>
        </p:txBody>
      </p:sp>
      <p:sp>
        <p:nvSpPr>
          <p:cNvPr id="4" name="Text Placeholder 3">
            <a:extLst>
              <a:ext uri="{FF2B5EF4-FFF2-40B4-BE49-F238E27FC236}">
                <a16:creationId xmlns:a16="http://schemas.microsoft.com/office/drawing/2014/main" id="{EE5F9ADA-2CD8-4728-A3FE-893AB3C15EDA}"/>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Summary Statistics</a:t>
            </a:r>
          </a:p>
          <a:p>
            <a:pPr marL="342900" indent="-342900">
              <a:buFont typeface="Arial" panose="020B0604020202020204" pitchFamily="34" charset="0"/>
              <a:buChar char="•"/>
            </a:pPr>
            <a:r>
              <a:rPr lang="en-US" dirty="0"/>
              <a:t>Data Manipulation</a:t>
            </a:r>
          </a:p>
          <a:p>
            <a:pPr marL="342900" indent="-342900">
              <a:buFont typeface="Arial" panose="020B0604020202020204" pitchFamily="34" charset="0"/>
              <a:buChar char="•"/>
            </a:pPr>
            <a:r>
              <a:rPr lang="en-US" dirty="0"/>
              <a:t>Tidy Data</a:t>
            </a:r>
          </a:p>
        </p:txBody>
      </p:sp>
    </p:spTree>
    <p:extLst>
      <p:ext uri="{BB962C8B-B14F-4D97-AF65-F5344CB8AC3E}">
        <p14:creationId xmlns:p14="http://schemas.microsoft.com/office/powerpoint/2010/main" val="30142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Analysis – Your Turn</a:t>
            </a:r>
          </a:p>
        </p:txBody>
      </p:sp>
    </p:spTree>
    <p:extLst>
      <p:ext uri="{BB962C8B-B14F-4D97-AF65-F5344CB8AC3E}">
        <p14:creationId xmlns:p14="http://schemas.microsoft.com/office/powerpoint/2010/main" val="242897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719258357"/>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clearly get your message across to your audience.” (</a:t>
            </a:r>
            <a:r>
              <a:rPr lang="en-US" dirty="0" err="1"/>
              <a:t>Knaflic</a:t>
            </a:r>
            <a:r>
              <a:rPr lang="en-US" dirty="0"/>
              <a:t>, 2015, p. 60)</a:t>
            </a:r>
          </a:p>
          <a:p>
            <a:pPr marL="0" indent="0">
              <a:buNone/>
            </a:pPr>
            <a:endParaRPr lang="en-US" dirty="0"/>
          </a:p>
          <a:p>
            <a:pPr marL="0" indent="0">
              <a:buNone/>
            </a:pPr>
            <a:r>
              <a:rPr lang="en-US" dirty="0"/>
              <a:t>“The purpose of your graphics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44095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lstStyle/>
          <a:p>
            <a:r>
              <a:rPr lang="en-US"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lstStyle/>
          <a:p>
            <a:r>
              <a:rPr lang="en-US"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lstStyle/>
          <a:p>
            <a:r>
              <a:rPr lang="en-US"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lstStyle/>
          <a:p>
            <a:r>
              <a:rPr lang="en-US"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lstStyle/>
          <a:p>
            <a:r>
              <a:rPr lang="en-US"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1115</TotalTime>
  <Words>10729</Words>
  <Application>Microsoft Office PowerPoint</Application>
  <PresentationFormat>Widescreen</PresentationFormat>
  <Paragraphs>736</Paragraphs>
  <Slides>128</Slides>
  <Notes>118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Data Exploration</vt:lpstr>
      <vt:lpstr>Data Exploration – Your Turn</vt:lpstr>
      <vt:lpstr>BREAK</vt:lpstr>
      <vt:lpstr>Data Analysis</vt:lpstr>
      <vt:lpstr>PowerPoint Presentation</vt:lpstr>
      <vt:lpstr>PowerPoint Presentation</vt:lpstr>
      <vt:lpstr>PowerPoint Presentation</vt:lpstr>
      <vt:lpstr>Data Analysis – Your Turn</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BREAK</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BREAK</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158</cp:revision>
  <dcterms:created xsi:type="dcterms:W3CDTF">2021-03-06T21:07:36Z</dcterms:created>
  <dcterms:modified xsi:type="dcterms:W3CDTF">2022-04-06T23:01:32Z</dcterms:modified>
</cp:coreProperties>
</file>